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8" r:id="rId4"/>
    <p:sldId id="270" r:id="rId5"/>
    <p:sldId id="271" r:id="rId6"/>
    <p:sldId id="272" r:id="rId7"/>
    <p:sldId id="274" r:id="rId8"/>
    <p:sldId id="283" r:id="rId9"/>
    <p:sldId id="276" r:id="rId10"/>
    <p:sldId id="273" r:id="rId11"/>
    <p:sldId id="275" r:id="rId12"/>
    <p:sldId id="284" r:id="rId13"/>
    <p:sldId id="285" r:id="rId14"/>
    <p:sldId id="277" r:id="rId15"/>
    <p:sldId id="278" r:id="rId16"/>
    <p:sldId id="279" r:id="rId17"/>
    <p:sldId id="280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282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frica-rising.wikispaces.com/review201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africa-rising/ssar-usaid-jun201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Africa RISING update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05001" y="3581400"/>
            <a:ext cx="5791200" cy="1219200"/>
          </a:xfrm>
        </p:spPr>
        <p:txBody>
          <a:bodyPr/>
          <a:lstStyle/>
          <a:p>
            <a:r>
              <a:rPr lang="en-GB" dirty="0" smtClean="0"/>
              <a:t>I. Hoeschle-Zeledon</a:t>
            </a:r>
          </a:p>
          <a:p>
            <a:r>
              <a:rPr lang="en-GB" dirty="0" smtClean="0"/>
              <a:t> Coordinator, ESA and WA Projects</a:t>
            </a:r>
          </a:p>
          <a:p>
            <a:endParaRPr lang="en-GB" dirty="0" smtClean="0"/>
          </a:p>
          <a:p>
            <a:r>
              <a:rPr lang="en-GB" dirty="0" smtClean="0"/>
              <a:t>ESA Annual Review and Planning meeting 14-16 July 2015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GB" sz="3600" dirty="0" smtClean="0"/>
              <a:t>CSISA Learning tour Jan/Feb 2015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81200"/>
            <a:ext cx="84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ystems </a:t>
            </a:r>
            <a:r>
              <a:rPr lang="en-US" dirty="0"/>
              <a:t>in eastern India </a:t>
            </a:r>
            <a:r>
              <a:rPr lang="en-US" dirty="0" smtClean="0"/>
              <a:t>more </a:t>
            </a:r>
            <a:r>
              <a:rPr lang="en-US" dirty="0"/>
              <a:t>intensified than those </a:t>
            </a:r>
            <a:r>
              <a:rPr lang="en-US" dirty="0" smtClean="0"/>
              <a:t>of Africa RISING areas regarding inputs, strongly driven by  government subsidies –sustainability???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CSISA has a longer history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CSISA aiming at mechanization combined with short duration crops in order to allow an additional crop per year (narrow number of innovations, narrow number of implementers)</a:t>
            </a:r>
          </a:p>
          <a:p>
            <a:endParaRPr lang="en-US" dirty="0"/>
          </a:p>
        </p:txBody>
      </p:sp>
      <p:pic>
        <p:nvPicPr>
          <p:cNvPr id="4" name="Picture 3" descr="C:\Users\izeledon\AppData\Local\Microsoft\Windows\Temporary Internet Files\Content.Word\IMG-20150201-0009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2286000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izeledon\AppData\Local\Microsoft\Windows\Temporary Internet Files\Content.Word\IMG-20150201-0009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00575"/>
            <a:ext cx="1905000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izeledon\AppData\Local\Microsoft\Windows\Temporary Internet Files\Content.Word\IMG-20150203-0014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429000"/>
            <a:ext cx="2362200" cy="1502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izeledon\AppData\Local\Microsoft\Windows\Temporary Internet Files\Content.Word\IMG-20150202-00116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40" y="4067810"/>
            <a:ext cx="2092960" cy="2790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izeledon\AppData\Local\Microsoft\Windows\Temporary Internet Files\Content.Word\IMG-20150201-00100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914900"/>
            <a:ext cx="2590800" cy="1943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1509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GB" sz="3600" dirty="0" smtClean="0"/>
              <a:t>CSISA Learning tour Jan/Feb 2015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133600"/>
            <a:ext cx="845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Africa </a:t>
            </a:r>
            <a:r>
              <a:rPr lang="en-US" sz="2400" dirty="0" smtClean="0"/>
              <a:t>RISING is </a:t>
            </a:r>
            <a:r>
              <a:rPr lang="en-US" sz="2400" dirty="0"/>
              <a:t>taking a more holistic approach to </a:t>
            </a:r>
            <a:r>
              <a:rPr lang="en-US" sz="2400" dirty="0" smtClean="0"/>
              <a:t>intensification, </a:t>
            </a:r>
            <a:r>
              <a:rPr lang="en-US" sz="2400" dirty="0" smtClean="0"/>
              <a:t>stronger participation of communities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CSISA </a:t>
            </a:r>
            <a:r>
              <a:rPr lang="en-US" sz="2400" dirty="0"/>
              <a:t>has a much larger on-station research component than Africa </a:t>
            </a:r>
            <a:r>
              <a:rPr lang="en-US" sz="2400" dirty="0" smtClean="0"/>
              <a:t>RISING;  </a:t>
            </a:r>
            <a:r>
              <a:rPr lang="en-US" sz="2400" dirty="0"/>
              <a:t>most activities </a:t>
            </a:r>
            <a:r>
              <a:rPr lang="en-US" sz="2400" dirty="0" smtClean="0"/>
              <a:t>under researcher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CSISA </a:t>
            </a:r>
            <a:r>
              <a:rPr lang="en-US" sz="2400" dirty="0"/>
              <a:t>has worked very effectively to stimulate and support local service providers; progressive farmers who are able to deliver specific </a:t>
            </a:r>
            <a:r>
              <a:rPr lang="en-US" sz="2400" dirty="0" smtClean="0"/>
              <a:t>to other farmers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Very </a:t>
            </a:r>
            <a:r>
              <a:rPr lang="en-US" sz="2400" dirty="0"/>
              <a:t>interesting and encouraging activities operating through NGO-supported self-help groups for </a:t>
            </a:r>
            <a:r>
              <a:rPr lang="en-US" sz="2400" dirty="0" smtClean="0"/>
              <a:t>women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15095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12215" y="914400"/>
            <a:ext cx="6096000" cy="609600"/>
          </a:xfrm>
        </p:spPr>
        <p:txBody>
          <a:bodyPr/>
          <a:lstStyle/>
          <a:p>
            <a:r>
              <a:rPr lang="en-GB" sz="3600" dirty="0" smtClean="0"/>
              <a:t>Learning trip to Ethiopia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-1" y="4363317"/>
            <a:ext cx="3084723" cy="2133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986" y="6423320"/>
            <a:ext cx="281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Runoff assessment plots at the model </a:t>
            </a:r>
            <a:r>
              <a:rPr lang="en-US" sz="1200" dirty="0" smtClean="0"/>
              <a:t>watershed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243038" y="1560782"/>
            <a:ext cx="2864386" cy="1981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43038" y="3612842"/>
            <a:ext cx="27485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Trench </a:t>
            </a:r>
            <a:r>
              <a:rPr lang="en-US" sz="1200" dirty="0"/>
              <a:t>structures for soil and water conservation and water </a:t>
            </a:r>
            <a:r>
              <a:rPr lang="en-US" sz="1200" dirty="0" smtClean="0"/>
              <a:t>retention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81708" y="1468448"/>
            <a:ext cx="3003014" cy="2052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037633" y="4170477"/>
            <a:ext cx="3066743" cy="20956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69714" y="6266085"/>
            <a:ext cx="3237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Farmer uses </a:t>
            </a:r>
            <a:r>
              <a:rPr lang="en-US" sz="1200" dirty="0"/>
              <a:t>a shallow well with a pulley system to irrigate vegetables and avocado trees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001377" y="2343186"/>
            <a:ext cx="3241661" cy="22691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29000" y="4662379"/>
            <a:ext cx="1770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Visiting </a:t>
            </a:r>
            <a:r>
              <a:rPr lang="en-US" sz="1200" dirty="0" smtClean="0"/>
              <a:t>a weather station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-15241" y="3520508"/>
            <a:ext cx="3016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Landless youth planted tree Lucerne on abandoned land to fatten sheep and keep bees</a:t>
            </a:r>
          </a:p>
        </p:txBody>
      </p:sp>
    </p:spTree>
    <p:extLst>
      <p:ext uri="{BB962C8B-B14F-4D97-AF65-F5344CB8AC3E}">
        <p14:creationId xmlns="" xmlns:p14="http://schemas.microsoft.com/office/powerpoint/2010/main" val="1847871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0" y="1295400"/>
            <a:ext cx="8077200" cy="609600"/>
          </a:xfrm>
        </p:spPr>
        <p:txBody>
          <a:bodyPr/>
          <a:lstStyle/>
          <a:p>
            <a:r>
              <a:rPr lang="en-GB" sz="3600" dirty="0" smtClean="0"/>
              <a:t>SI indicators and metrics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56616" y="2209800"/>
            <a:ext cx="7391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longer process, started &gt;1 year ago, involves many partners beyond Africa RISING, meeting at last ESA review and planning event in Arusha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</a:t>
            </a:r>
            <a:r>
              <a:rPr lang="en-GB" sz="2400" dirty="0" smtClean="0"/>
              <a:t>eeting in USA in February with Africa RISING participation, draft framework developed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SIIL chairing the process, P. Thorne and S. </a:t>
            </a:r>
            <a:r>
              <a:rPr lang="en-GB" sz="2400" dirty="0" err="1" smtClean="0"/>
              <a:t>Snapp</a:t>
            </a:r>
            <a:r>
              <a:rPr lang="en-GB" sz="2400" dirty="0" smtClean="0"/>
              <a:t> strongly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</a:t>
            </a:r>
            <a:r>
              <a:rPr lang="en-GB" sz="2400" dirty="0" smtClean="0"/>
              <a:t>iterature review done, 2 post-docs hired (MSU, Columbia) to validate the framework, funded by SIIL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u</a:t>
            </a:r>
            <a:r>
              <a:rPr lang="en-GB" sz="2400" dirty="0" smtClean="0"/>
              <a:t>pdate </a:t>
            </a:r>
            <a:r>
              <a:rPr lang="en-GB" sz="2400" dirty="0" smtClean="0"/>
              <a:t>at Africa RISING strategy workshop in October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98768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752600" y="1143000"/>
            <a:ext cx="6678168" cy="685800"/>
          </a:xfrm>
        </p:spPr>
        <p:txBody>
          <a:bodyPr/>
          <a:lstStyle/>
          <a:p>
            <a:r>
              <a:rPr lang="en-GB" sz="3600" dirty="0" smtClean="0"/>
              <a:t>For next phase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81200"/>
            <a:ext cx="8077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Changing environment:</a:t>
            </a:r>
            <a:br>
              <a:rPr lang="en-GB" sz="2400" b="1" dirty="0" smtClean="0"/>
            </a:br>
            <a:endParaRPr lang="en-GB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Systems </a:t>
            </a:r>
            <a:r>
              <a:rPr lang="en-GB" sz="2400" dirty="0" smtClean="0"/>
              <a:t>CRPs </a:t>
            </a:r>
            <a:r>
              <a:rPr lang="en-GB" sz="2400" dirty="0" smtClean="0"/>
              <a:t>wrapped into other CRPs is a concern at USAID; is systems research seen as a failure?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There might be changes in USAID after the next presidential </a:t>
            </a:r>
            <a:r>
              <a:rPr lang="en-GB" sz="2400" dirty="0" smtClean="0"/>
              <a:t>elections and under new administrator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Funding within USAID more competitive; </a:t>
            </a:r>
            <a:r>
              <a:rPr lang="en-GB" sz="2400" dirty="0" smtClean="0"/>
              <a:t>buy-in </a:t>
            </a:r>
            <a:r>
              <a:rPr lang="en-GB" sz="2400" dirty="0" smtClean="0"/>
              <a:t>from USAID  missions in all countries important to strengthen our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Seizing other donors’ opportunities (e.g. DFID-SAIRLA)</a:t>
            </a:r>
            <a:br>
              <a:rPr lang="en-GB" sz="2400" dirty="0" smtClean="0"/>
            </a:b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Proposal to be submitted April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4622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8229600" cy="5334000"/>
          </a:xfrm>
        </p:spPr>
        <p:txBody>
          <a:bodyPr/>
          <a:lstStyle/>
          <a:p>
            <a:r>
              <a:rPr lang="en-GB" sz="2200" b="1" dirty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Vision 2021,ToC</a:t>
            </a:r>
            <a:r>
              <a:rPr lang="en-GB" sz="2200" dirty="0"/>
              <a:t>, unique selling points, Africa RISING identity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Case </a:t>
            </a:r>
            <a:r>
              <a:rPr lang="en-GB" sz="2200" dirty="0"/>
              <a:t>studies of our systems research - evidence of the benefits (also for missions)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Documenting scaling </a:t>
            </a:r>
            <a:r>
              <a:rPr lang="en-GB" sz="2200" dirty="0" smtClean="0"/>
              <a:t>approaches </a:t>
            </a:r>
            <a:r>
              <a:rPr lang="en-GB" sz="2200" dirty="0"/>
              <a:t>- numeric targets (also for missions)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Clear idea which </a:t>
            </a:r>
            <a:r>
              <a:rPr lang="en-GB" sz="2200" dirty="0"/>
              <a:t>technologies to scale; documentation of validated technologies: impact on 5+2 domains (production, economics, human, social, environment, trade-offs, equity) - data base, fact sheets (also for missions)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Clarity on farm typologies and how to use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Revised research hypotheses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Roles of R4D platforms, farmer engagement 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Validated SI indicators 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9532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4724400"/>
          </a:xfrm>
        </p:spPr>
        <p:txBody>
          <a:bodyPr/>
          <a:lstStyle/>
          <a:p>
            <a:pPr marL="0" lvl="0">
              <a:spcBef>
                <a:spcPts val="0"/>
              </a:spcBef>
              <a:buClrTx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Next Steps:</a:t>
            </a:r>
          </a:p>
          <a:p>
            <a:pPr marL="285750" lvl="0" indent="-285750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Monthly PCT meetings to monitor process of program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evaluation and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proposal preparation</a:t>
            </a:r>
          </a:p>
          <a:p>
            <a:pPr marL="285750" lvl="0" indent="-285750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Scientific symposium postponed to next year</a:t>
            </a:r>
          </a:p>
          <a:p>
            <a:pPr marL="285750" lvl="0" indent="-285750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Program strategy workshop in October, Bamako</a:t>
            </a:r>
          </a:p>
          <a:p>
            <a:pPr marL="285750" lvl="0" indent="-285750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Typology meeting end August in Wageningen</a:t>
            </a:r>
          </a:p>
          <a:p>
            <a:pPr marL="285750" lvl="0" indent="-285750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Program design 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writeshop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early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September in Wageningen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12363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GB" sz="3600" dirty="0" smtClean="0"/>
              <a:t>Towards scaling up and out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362200"/>
            <a:ext cx="792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USAID Tanzania funded project </a:t>
            </a:r>
            <a:r>
              <a:rPr lang="en-GB" sz="2400" b="1" i="1" dirty="0" smtClean="0"/>
              <a:t>Enhancing partnerships among Africa RISING, NAFAKA and TUBORESHE CHAKULA for fast-tracking  delivery and scaling of agricultural technologies in Tanzania </a:t>
            </a:r>
            <a:r>
              <a:rPr lang="en-GB" sz="2400" dirty="0" smtClean="0"/>
              <a:t>started in </a:t>
            </a:r>
            <a:r>
              <a:rPr lang="en-GB" sz="2400" b="1" dirty="0" smtClean="0"/>
              <a:t>October 2014</a:t>
            </a:r>
            <a:r>
              <a:rPr lang="en-GB" sz="24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t</a:t>
            </a:r>
            <a:r>
              <a:rPr lang="en-GB" sz="2400" dirty="0" smtClean="0"/>
              <a:t>hree year project in </a:t>
            </a:r>
            <a:r>
              <a:rPr lang="en-GB" sz="2400" dirty="0" err="1" smtClean="0"/>
              <a:t>Manyara</a:t>
            </a:r>
            <a:r>
              <a:rPr lang="en-GB" sz="2400" dirty="0" smtClean="0"/>
              <a:t>, Dodoma and </a:t>
            </a:r>
            <a:r>
              <a:rPr lang="en-GB" sz="2400" dirty="0" err="1" smtClean="0"/>
              <a:t>Morogoro</a:t>
            </a:r>
            <a:r>
              <a:rPr lang="en-GB" sz="2400" dirty="0" smtClean="0"/>
              <a:t> </a:t>
            </a:r>
            <a:r>
              <a:rPr lang="en-GB" sz="2400" dirty="0" smtClean="0"/>
              <a:t>Regions, expansion to </a:t>
            </a:r>
            <a:r>
              <a:rPr lang="en-GB" sz="2400" dirty="0" err="1" smtClean="0"/>
              <a:t>Mbeya</a:t>
            </a:r>
            <a:r>
              <a:rPr lang="en-GB" sz="2400" dirty="0" smtClean="0"/>
              <a:t> and </a:t>
            </a:r>
            <a:r>
              <a:rPr lang="en-GB" sz="2400" dirty="0" err="1" smtClean="0"/>
              <a:t>Iringa</a:t>
            </a:r>
            <a:r>
              <a:rPr lang="en-GB" sz="2400" dirty="0" smtClean="0"/>
              <a:t> Regions </a:t>
            </a:r>
            <a:endParaRPr lang="en-GB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focussing on dissemination of maize, rice, legume and vegetable varieties and agronomic practices, NRM and post harvest technologies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14528" y="1295400"/>
            <a:ext cx="7772400" cy="609600"/>
          </a:xfrm>
        </p:spPr>
        <p:txBody>
          <a:bodyPr/>
          <a:lstStyle/>
          <a:p>
            <a:r>
              <a:rPr lang="en-GB" sz="3600" dirty="0" smtClean="0"/>
              <a:t>Collaboration with Innovation Labs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2057399"/>
            <a:ext cx="914147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Appropriate Scale Mechanization Consortium </a:t>
            </a:r>
            <a:r>
              <a:rPr lang="en-US" dirty="0" smtClean="0"/>
              <a:t>for the Sustainable Intensification of Small-</a:t>
            </a:r>
          </a:p>
          <a:p>
            <a:pPr defTabSz="640080"/>
            <a:r>
              <a:rPr lang="en-US" dirty="0"/>
              <a:t> </a:t>
            </a:r>
            <a:r>
              <a:rPr lang="en-US" dirty="0" smtClean="0"/>
              <a:t>     Holder Farming Systems in Africa and South Asia </a:t>
            </a:r>
            <a:r>
              <a:rPr lang="en-US" dirty="0" smtClean="0">
                <a:solidFill>
                  <a:srgbClr val="C00000"/>
                </a:solidFill>
              </a:rPr>
              <a:t>under the SI Innovation 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(i) Georgia Institute of Technology: Ethiopia, </a:t>
            </a:r>
            <a:r>
              <a:rPr lang="en-US" dirty="0" smtClean="0"/>
              <a:t>Tanzania, Burkina </a:t>
            </a:r>
            <a:r>
              <a:rPr lang="en-US" dirty="0" smtClean="0"/>
              <a:t>Faso, Bangladesh;</a:t>
            </a:r>
            <a:br>
              <a:rPr lang="en-US" dirty="0" smtClean="0"/>
            </a:br>
            <a:r>
              <a:rPr lang="en-US" dirty="0" smtClean="0"/>
              <a:t> 	CIMMYT, ILRI, ICRISAT, IITA are consortium members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GB" dirty="0" smtClean="0"/>
              <a:t>(ii) Iowa State University: </a:t>
            </a:r>
            <a:r>
              <a:rPr lang="en-GB" i="1" dirty="0" smtClean="0"/>
              <a:t>Development of a grain dryer and seed processing </a:t>
            </a:r>
            <a:br>
              <a:rPr lang="en-GB" i="1" dirty="0" smtClean="0"/>
            </a:br>
            <a:r>
              <a:rPr lang="en-GB" i="1" dirty="0" smtClean="0"/>
              <a:t>	equipment appropriated to smallholder and quality declared seed farmers in Tanzania </a:t>
            </a:r>
            <a:br>
              <a:rPr lang="en-GB" i="1" dirty="0" smtClean="0"/>
            </a:br>
            <a:r>
              <a:rPr lang="en-GB" i="1" dirty="0" smtClean="0"/>
              <a:t>	</a:t>
            </a:r>
            <a:r>
              <a:rPr lang="en-GB" dirty="0" smtClean="0"/>
              <a:t>(statement of work from IITA on behalf of Africa </a:t>
            </a:r>
            <a:r>
              <a:rPr lang="en-GB" dirty="0"/>
              <a:t>R</a:t>
            </a:r>
            <a:r>
              <a:rPr lang="en-GB" dirty="0" smtClean="0"/>
              <a:t>ISING)</a:t>
            </a:r>
            <a:br>
              <a:rPr lang="en-GB" dirty="0" smtClean="0"/>
            </a:br>
            <a:r>
              <a:rPr lang="en-GB" dirty="0" smtClean="0"/>
              <a:t>	Tanzania, Burkina Faso, Bangladesh; ICRISAT is </a:t>
            </a:r>
            <a:r>
              <a:rPr lang="en-GB" dirty="0"/>
              <a:t>c</a:t>
            </a:r>
            <a:r>
              <a:rPr lang="en-GB" dirty="0" smtClean="0"/>
              <a:t>onsortium 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Meeting with </a:t>
            </a:r>
            <a:r>
              <a:rPr lang="en-GB" dirty="0" smtClean="0">
                <a:solidFill>
                  <a:srgbClr val="C00000"/>
                </a:solidFill>
              </a:rPr>
              <a:t>IPM Innovation Lab </a:t>
            </a:r>
            <a:r>
              <a:rPr lang="en-GB" dirty="0" smtClean="0"/>
              <a:t>(</a:t>
            </a:r>
            <a:r>
              <a:rPr lang="en-GB" dirty="0"/>
              <a:t>V</a:t>
            </a:r>
            <a:r>
              <a:rPr lang="en-GB" dirty="0" smtClean="0"/>
              <a:t>irginia Tech), call for CN launched, AVRDC submitted CN </a:t>
            </a:r>
            <a:br>
              <a:rPr lang="en-GB" dirty="0" smtClean="0"/>
            </a:br>
            <a:r>
              <a:rPr lang="en-GB" dirty="0" smtClean="0"/>
              <a:t>building on Africa RISING activities </a:t>
            </a:r>
            <a:r>
              <a:rPr lang="en-GB" dirty="0"/>
              <a:t>i</a:t>
            </a:r>
            <a:r>
              <a:rPr lang="en-GB" dirty="0" smtClean="0"/>
              <a:t>n Tanzania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ILRI is representing Africa </a:t>
            </a:r>
            <a:r>
              <a:rPr lang="en-US" dirty="0"/>
              <a:t>R</a:t>
            </a:r>
            <a:r>
              <a:rPr lang="en-US" dirty="0" smtClean="0"/>
              <a:t>ISING  in consortium of US institutions that applied to USAID</a:t>
            </a:r>
            <a:br>
              <a:rPr lang="en-US" dirty="0" smtClean="0"/>
            </a:br>
            <a:r>
              <a:rPr lang="en-US" dirty="0" smtClean="0"/>
              <a:t>to lead the </a:t>
            </a:r>
            <a:r>
              <a:rPr lang="en-US" dirty="0" smtClean="0">
                <a:solidFill>
                  <a:srgbClr val="C00000"/>
                </a:solidFill>
              </a:rPr>
              <a:t>SI Lab on Livestock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IITA, on behalf of Africa RISING: MoU with the </a:t>
            </a:r>
            <a:r>
              <a:rPr lang="en-GB" dirty="0" smtClean="0">
                <a:solidFill>
                  <a:srgbClr val="C00000"/>
                </a:solidFill>
              </a:rPr>
              <a:t>Innovation Lab on Reduction of post-harvest 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 losses </a:t>
            </a:r>
            <a:r>
              <a:rPr lang="en-GB" dirty="0" smtClean="0"/>
              <a:t>at KSU (Ghana)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Through AVRDC, planned collaboration in Tanzania between the </a:t>
            </a:r>
            <a:r>
              <a:rPr lang="en-GB" dirty="0" smtClean="0">
                <a:solidFill>
                  <a:srgbClr val="C00000"/>
                </a:solidFill>
              </a:rPr>
              <a:t>Small-Scale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Irrigation Lab </a:t>
            </a:r>
            <a:r>
              <a:rPr lang="en-GB" dirty="0" smtClean="0"/>
              <a:t>and Africa RISING; plans for Ghana still under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	</a:t>
            </a:r>
            <a:endParaRPr lang="en-US" dirty="0" smtClean="0"/>
          </a:p>
          <a:p>
            <a:pPr marL="400050" indent="-400050">
              <a:buAutoNum type="romanLcParenBoth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94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14400" y="1219200"/>
            <a:ext cx="7772400" cy="533400"/>
          </a:xfrm>
        </p:spPr>
        <p:txBody>
          <a:bodyPr/>
          <a:lstStyle/>
          <a:p>
            <a:r>
              <a:rPr lang="en-GB" sz="3600" dirty="0" smtClean="0"/>
              <a:t>Other potential collaborators </a:t>
            </a:r>
          </a:p>
          <a:p>
            <a:pPr marL="4572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4572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DFID </a:t>
            </a:r>
            <a:r>
              <a:rPr lang="en-US" sz="2000" dirty="0">
                <a:solidFill>
                  <a:srgbClr val="C00000"/>
                </a:solidFill>
              </a:rPr>
              <a:t>Sustainable Agricultural Intensification Research and Learning in Africa </a:t>
            </a: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en-US" sz="2000" dirty="0" smtClean="0">
                <a:solidFill>
                  <a:srgbClr val="C00000"/>
                </a:solidFill>
              </a:rPr>
              <a:t>SAIRLA) </a:t>
            </a:r>
            <a:r>
              <a:rPr lang="en-US" sz="2000" dirty="0" smtClean="0">
                <a:solidFill>
                  <a:srgbClr val="C00000"/>
                </a:solidFill>
              </a:rPr>
              <a:t>Program </a:t>
            </a:r>
            <a:r>
              <a:rPr lang="en-US" sz="2000" dirty="0" smtClean="0"/>
              <a:t>led </a:t>
            </a:r>
            <a:r>
              <a:rPr lang="en-US" sz="2000" dirty="0" smtClean="0"/>
              <a:t>by NRI together with </a:t>
            </a:r>
            <a:r>
              <a:rPr lang="en-US" sz="2000" dirty="0" err="1" smtClean="0"/>
              <a:t>Wyg</a:t>
            </a:r>
            <a:r>
              <a:rPr lang="en-US" sz="2000" dirty="0" smtClean="0"/>
              <a:t> International. 2 elements: </a:t>
            </a:r>
          </a:p>
          <a:p>
            <a:pPr marL="628650" indent="-514350">
              <a:buAutoNum type="romanLcParenBoth"/>
            </a:pPr>
            <a:r>
              <a:rPr lang="en-US" sz="2000" dirty="0" smtClean="0"/>
              <a:t>managing </a:t>
            </a:r>
            <a:r>
              <a:rPr lang="en-US" sz="2000" dirty="0"/>
              <a:t>a competitive research call </a:t>
            </a:r>
            <a:endParaRPr lang="en-US" sz="2000" dirty="0" smtClean="0"/>
          </a:p>
          <a:p>
            <a:pPr marL="628650" indent="-514350">
              <a:buAutoNum type="romanLcParenBoth"/>
            </a:pPr>
            <a:r>
              <a:rPr lang="en-US" sz="2000" dirty="0" smtClean="0"/>
              <a:t>developing </a:t>
            </a:r>
            <a:r>
              <a:rPr lang="en-US" sz="2000" dirty="0"/>
              <a:t>a Learning Alliance </a:t>
            </a:r>
            <a:r>
              <a:rPr lang="en-US" sz="2000" dirty="0" smtClean="0"/>
              <a:t>to </a:t>
            </a:r>
            <a:r>
              <a:rPr lang="en-US" sz="2000" dirty="0"/>
              <a:t>identify and manage pathways to inform </a:t>
            </a:r>
            <a:r>
              <a:rPr lang="en-US" sz="2000" dirty="0" smtClean="0"/>
              <a:t>policy </a:t>
            </a:r>
          </a:p>
          <a:p>
            <a:r>
              <a:rPr lang="en-GB" sz="2000" dirty="0" smtClean="0"/>
              <a:t>Currently on scoping visits to Malawi, Zambia, Tanzania, Ghana</a:t>
            </a:r>
          </a:p>
          <a:p>
            <a:endParaRPr lang="en-US" sz="2000" dirty="0" smtClean="0"/>
          </a:p>
          <a:p>
            <a:pPr marL="4572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Taking Maize Agronomy to Scale in </a:t>
            </a:r>
            <a:r>
              <a:rPr lang="en-US" sz="2000" dirty="0" smtClean="0">
                <a:solidFill>
                  <a:srgbClr val="C00000"/>
                </a:solidFill>
              </a:rPr>
              <a:t>Africa (TAMASA)</a:t>
            </a:r>
            <a:r>
              <a:rPr lang="en-US" sz="2000" dirty="0" smtClean="0"/>
              <a:t>,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funded </a:t>
            </a:r>
            <a:r>
              <a:rPr lang="en-US" sz="2000" dirty="0"/>
              <a:t>by </a:t>
            </a:r>
            <a:r>
              <a:rPr lang="en-US" sz="2000" dirty="0" smtClean="0"/>
              <a:t>BMGF, </a:t>
            </a:r>
            <a:r>
              <a:rPr lang="en-US" sz="2000" dirty="0"/>
              <a:t>implemented in </a:t>
            </a:r>
            <a:r>
              <a:rPr lang="en-US" sz="2000" dirty="0" smtClean="0"/>
              <a:t>Tanzania</a:t>
            </a:r>
            <a:r>
              <a:rPr lang="en-US" sz="2000" dirty="0"/>
              <a:t>, </a:t>
            </a:r>
            <a:r>
              <a:rPr lang="en-US" sz="2000" dirty="0" smtClean="0"/>
              <a:t>Ethiopia, Nigeria</a:t>
            </a:r>
            <a:br>
              <a:rPr lang="en-US" sz="2000" dirty="0" smtClean="0"/>
            </a:br>
            <a:r>
              <a:rPr lang="en-US" sz="2000" dirty="0" smtClean="0"/>
              <a:t>4 work streams: yields maps (adding to </a:t>
            </a:r>
            <a:r>
              <a:rPr lang="en-US" sz="2000" dirty="0" err="1" smtClean="0"/>
              <a:t>AfSIS</a:t>
            </a:r>
            <a:r>
              <a:rPr lang="en-US" sz="2000" dirty="0" smtClean="0"/>
              <a:t>), modeling tools and applications, scaling out with extension and NARS, NARS capacity building to support GIS data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4347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1219200"/>
            <a:ext cx="5410200" cy="685800"/>
          </a:xfrm>
        </p:spPr>
        <p:txBody>
          <a:bodyPr/>
          <a:lstStyle/>
          <a:p>
            <a:r>
              <a:rPr lang="en-GB" sz="3600" dirty="0" smtClean="0"/>
              <a:t>Program retreat 2-5 June  </a:t>
            </a:r>
          </a:p>
          <a:p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066544"/>
            <a:ext cx="701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/>
              <a:t>Objectives: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Draft </a:t>
            </a:r>
            <a:r>
              <a:rPr lang="en-US" sz="2400" dirty="0"/>
              <a:t>an initial phase 2 program </a:t>
            </a:r>
            <a:r>
              <a:rPr lang="en-US" sz="2400" dirty="0" smtClean="0"/>
              <a:t>CN </a:t>
            </a:r>
            <a:r>
              <a:rPr lang="en-US" sz="2400" dirty="0"/>
              <a:t>with purpose, outcomes, activities, </a:t>
            </a:r>
            <a:r>
              <a:rPr lang="en-US" sz="2400" dirty="0" smtClean="0"/>
              <a:t>hypotheses, </a:t>
            </a:r>
            <a:r>
              <a:rPr lang="en-US" sz="2400" dirty="0"/>
              <a:t>geo focus; plus initial 'delivery' framework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Take stock of current project and program strengths, weaknesses and external review comments to feed into objective 1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Presentation at USAID and interaction with staff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Discuss </a:t>
            </a:r>
            <a:r>
              <a:rPr lang="en-US" sz="2400" dirty="0"/>
              <a:t>issues and plans </a:t>
            </a:r>
            <a:r>
              <a:rPr lang="en-US" sz="2400" dirty="0" smtClean="0"/>
              <a:t>for the remaining phase 1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Agree scope  of the ‘science symposium’ planned for October </a:t>
            </a:r>
            <a:r>
              <a:rPr lang="en-US" sz="2400" dirty="0" smtClean="0"/>
              <a:t>2015</a:t>
            </a:r>
          </a:p>
          <a:p>
            <a:r>
              <a:rPr lang="en-US" sz="2400" u="sng" dirty="0">
                <a:hlinkClick r:id="rId2"/>
              </a:rPr>
              <a:t>http://africa-rising.wikispaces.com/review2015</a:t>
            </a:r>
            <a:r>
              <a:rPr lang="en-US" sz="2400" dirty="0"/>
              <a:t> </a:t>
            </a:r>
          </a:p>
          <a:p>
            <a:pPr lvl="0"/>
            <a:endParaRPr lang="en-US" sz="2400" dirty="0"/>
          </a:p>
        </p:txBody>
      </p:sp>
      <p:pic>
        <p:nvPicPr>
          <p:cNvPr id="4" name="Picture 3" descr="C:\Users\izeledon\AppData\Local\Microsoft\Windows\Temporary Internet Files\Content.Word\IMG_372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076388"/>
            <a:ext cx="2500026" cy="2140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izeledon\AppData\Local\Microsoft\Windows\Temporary Internet Files\Content.Word\IMG_3792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4343400"/>
            <a:ext cx="2400300" cy="19763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3850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19400" y="990600"/>
            <a:ext cx="5410200" cy="685800"/>
          </a:xfrm>
        </p:spPr>
        <p:txBody>
          <a:bodyPr/>
          <a:lstStyle/>
          <a:p>
            <a:r>
              <a:rPr lang="en-GB" sz="3600" dirty="0" smtClean="0"/>
              <a:t>Remaining phase 1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752600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D</a:t>
            </a:r>
            <a:r>
              <a:rPr lang="en-US" sz="2400" dirty="0" smtClean="0"/>
              <a:t>ocument </a:t>
            </a:r>
            <a:r>
              <a:rPr lang="en-US" sz="2400" dirty="0"/>
              <a:t>and capitalize on our system-level </a:t>
            </a:r>
            <a:r>
              <a:rPr lang="en-US" sz="2400" dirty="0" smtClean="0"/>
              <a:t>perspectives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Define </a:t>
            </a:r>
            <a:r>
              <a:rPr lang="en-US" sz="2400" dirty="0"/>
              <a:t>AR identity and unique selling points </a:t>
            </a:r>
            <a:r>
              <a:rPr lang="en-US" sz="2400" dirty="0" smtClean="0"/>
              <a:t>– </a:t>
            </a:r>
            <a:br>
              <a:rPr lang="en-US" sz="2400" dirty="0" smtClean="0"/>
            </a:br>
            <a:r>
              <a:rPr lang="en-US" sz="2400" dirty="0" smtClean="0"/>
              <a:t>roles</a:t>
            </a:r>
            <a:r>
              <a:rPr lang="en-US" sz="2400" dirty="0"/>
              <a:t>, beneficiaries, value added </a:t>
            </a:r>
            <a:r>
              <a:rPr lang="en-US" sz="2400" dirty="0" smtClean="0"/>
              <a:t>...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Document </a:t>
            </a:r>
            <a:r>
              <a:rPr lang="en-US" sz="2400" dirty="0"/>
              <a:t>and contextualize </a:t>
            </a:r>
            <a:r>
              <a:rPr lang="en-US" sz="2400" dirty="0" smtClean="0"/>
              <a:t>impact/adoption/early change </a:t>
            </a:r>
            <a:br>
              <a:rPr lang="en-US" sz="2400" dirty="0" smtClean="0"/>
            </a:br>
            <a:r>
              <a:rPr lang="en-US" sz="2400" dirty="0" smtClean="0"/>
              <a:t>through robust data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Strengthen </a:t>
            </a:r>
            <a:r>
              <a:rPr lang="en-US" sz="2400" dirty="0"/>
              <a:t>national </a:t>
            </a:r>
            <a:r>
              <a:rPr lang="en-US" sz="2400" dirty="0" smtClean="0"/>
              <a:t>partners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Data manager for each </a:t>
            </a:r>
            <a:r>
              <a:rPr lang="en-US" sz="2400" dirty="0"/>
              <a:t>regional </a:t>
            </a:r>
            <a:r>
              <a:rPr lang="en-US" sz="2400" dirty="0" smtClean="0"/>
              <a:t>project; </a:t>
            </a:r>
            <a:r>
              <a:rPr lang="en-US" sz="2400" dirty="0"/>
              <a:t>farm/farmer data;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queryable</a:t>
            </a:r>
            <a:r>
              <a:rPr lang="en-US" sz="2400" dirty="0" smtClean="0"/>
              <a:t> </a:t>
            </a:r>
            <a:r>
              <a:rPr lang="en-US" sz="2400" dirty="0"/>
              <a:t>database of AR </a:t>
            </a:r>
            <a:r>
              <a:rPr lang="en-US" sz="2400" dirty="0" smtClean="0"/>
              <a:t>farmers</a:t>
            </a: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746328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19400" y="990600"/>
            <a:ext cx="5410200" cy="685800"/>
          </a:xfrm>
        </p:spPr>
        <p:txBody>
          <a:bodyPr/>
          <a:lstStyle/>
          <a:p>
            <a:r>
              <a:rPr lang="en-GB" sz="3600" dirty="0" smtClean="0"/>
              <a:t>Remaining phase 1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1" y="19812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Boosting </a:t>
            </a:r>
            <a:r>
              <a:rPr lang="en-US" sz="2400" dirty="0"/>
              <a:t>cross-project science </a:t>
            </a:r>
            <a:r>
              <a:rPr lang="en-US" sz="2400" dirty="0" smtClean="0"/>
              <a:t>learning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Identify </a:t>
            </a:r>
            <a:r>
              <a:rPr lang="en-US" sz="2400" dirty="0"/>
              <a:t>and document technology packages </a:t>
            </a:r>
            <a:r>
              <a:rPr lang="en-US" sz="2400" dirty="0" smtClean="0"/>
              <a:t>linked to typologies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Carry </a:t>
            </a:r>
            <a:r>
              <a:rPr lang="en-US" sz="2400" dirty="0"/>
              <a:t>out socioeconomic </a:t>
            </a:r>
            <a:r>
              <a:rPr lang="en-US" sz="2400" dirty="0" smtClean="0"/>
              <a:t>and risk analysis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Revise </a:t>
            </a:r>
            <a:r>
              <a:rPr lang="en-US" sz="2400" dirty="0"/>
              <a:t>program framework </a:t>
            </a:r>
            <a:r>
              <a:rPr lang="en-US" sz="2400" dirty="0" smtClean="0"/>
              <a:t>– hypotheses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Develop </a:t>
            </a:r>
            <a:r>
              <a:rPr lang="en-US" sz="2400" dirty="0"/>
              <a:t>and use system-wide SI </a:t>
            </a:r>
            <a:r>
              <a:rPr lang="en-US" sz="2400" dirty="0" smtClean="0"/>
              <a:t>indicators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Clarify R4D platform </a:t>
            </a:r>
            <a:r>
              <a:rPr lang="en-US" sz="2400" dirty="0"/>
              <a:t>roles, objectives and </a:t>
            </a:r>
            <a:r>
              <a:rPr lang="en-US" sz="2400" dirty="0" smtClean="0"/>
              <a:t>approach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Agree</a:t>
            </a:r>
            <a:r>
              <a:rPr lang="en-US" sz="2400" dirty="0"/>
              <a:t>, test, validate approach to typologies; start to operationalize </a:t>
            </a:r>
            <a:r>
              <a:rPr lang="en-US" sz="2400" dirty="0" smtClean="0"/>
              <a:t>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6328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371600" y="1066800"/>
            <a:ext cx="7772400" cy="838200"/>
          </a:xfrm>
        </p:spPr>
        <p:txBody>
          <a:bodyPr/>
          <a:lstStyle/>
          <a:p>
            <a:r>
              <a:rPr lang="en-GB" sz="3200" dirty="0" smtClean="0"/>
              <a:t>		</a:t>
            </a:r>
            <a:r>
              <a:rPr lang="en-GB" sz="3600" dirty="0" smtClean="0"/>
              <a:t>Visit </a:t>
            </a:r>
            <a:r>
              <a:rPr lang="en-GB" sz="3600" dirty="0" smtClean="0"/>
              <a:t>to USAID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812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Presentation about Africa RISING program with </a:t>
            </a:r>
            <a:r>
              <a:rPr lang="en-US" sz="2400" dirty="0"/>
              <a:t>following discussion </a:t>
            </a:r>
            <a:r>
              <a:rPr lang="en-US" sz="2400" u="sng" dirty="0">
                <a:hlinkClick r:id="rId2"/>
              </a:rPr>
              <a:t>http://</a:t>
            </a:r>
            <a:r>
              <a:rPr lang="en-US" sz="2400" u="sng" dirty="0" smtClean="0">
                <a:hlinkClick r:id="rId2"/>
              </a:rPr>
              <a:t>www.slideshare.net/africa-rising/ssar-usaid-jun2015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Afternoon session with various </a:t>
            </a:r>
            <a:r>
              <a:rPr lang="en-US" sz="2400" dirty="0"/>
              <a:t>USAID staff </a:t>
            </a:r>
            <a:endParaRPr lang="en-US" sz="2400" dirty="0" smtClean="0"/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Discussion </a:t>
            </a:r>
            <a:r>
              <a:rPr lang="en-US" sz="2400" dirty="0"/>
              <a:t>around the new CGIAR CRP portfolio suggested that Africa RISING will need to </a:t>
            </a: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/>
              <a:t>very </a:t>
            </a:r>
            <a:r>
              <a:rPr lang="en-US" sz="2400" dirty="0"/>
              <a:t>clearly articulate </a:t>
            </a:r>
            <a:r>
              <a:rPr lang="en-US" sz="2400" dirty="0" smtClean="0"/>
              <a:t>its </a:t>
            </a:r>
            <a:r>
              <a:rPr lang="en-US" sz="2400" dirty="0"/>
              <a:t>specific ‘systems’ approach (with a focus on </a:t>
            </a:r>
            <a:r>
              <a:rPr lang="en-US" sz="2400" dirty="0" smtClean="0"/>
              <a:t>livelihood systems </a:t>
            </a:r>
            <a:r>
              <a:rPr lang="en-US" sz="2400" dirty="0"/>
              <a:t>rather than </a:t>
            </a:r>
            <a:r>
              <a:rPr lang="en-US" sz="2400" dirty="0" smtClean="0"/>
              <a:t>farming </a:t>
            </a:r>
            <a:r>
              <a:rPr lang="en-US" sz="2400" dirty="0" smtClean="0"/>
              <a:t>systems</a:t>
            </a: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/>
              <a:t>s</a:t>
            </a:r>
            <a:r>
              <a:rPr lang="en-US" sz="2400" dirty="0" smtClean="0"/>
              <a:t>et numeric </a:t>
            </a:r>
            <a:r>
              <a:rPr lang="en-US" sz="2400" dirty="0"/>
              <a:t>targets to achieve through the wider scaling approach of the </a:t>
            </a:r>
            <a:r>
              <a:rPr lang="en-US" sz="2400" dirty="0" smtClean="0"/>
              <a:t>Program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700865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8077200" cy="838200"/>
          </a:xfrm>
        </p:spPr>
        <p:txBody>
          <a:bodyPr/>
          <a:lstStyle/>
          <a:p>
            <a:r>
              <a:rPr lang="en-GB" sz="3600" dirty="0" smtClean="0"/>
              <a:t>Project/Program Evaluations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286000"/>
            <a:ext cx="8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ESA Project Review Feb/March </a:t>
            </a:r>
            <a:r>
              <a:rPr lang="en-GB" sz="2400" dirty="0" smtClean="0">
                <a:solidFill>
                  <a:srgbClr val="C00000"/>
                </a:solidFill>
              </a:rPr>
              <a:t>2015</a:t>
            </a:r>
          </a:p>
          <a:p>
            <a:pPr marL="285750" indent="-285750"/>
            <a:r>
              <a:rPr lang="en-GB" sz="2400" dirty="0" smtClean="0"/>
              <a:t>	</a:t>
            </a:r>
            <a:r>
              <a:rPr lang="en-GB" sz="2400" dirty="0" smtClean="0"/>
              <a:t>yesterday: </a:t>
            </a:r>
            <a:r>
              <a:rPr lang="en-GB" sz="2400" dirty="0" smtClean="0"/>
              <a:t>meeting on </a:t>
            </a:r>
            <a:r>
              <a:rPr lang="en-GB" sz="2400" dirty="0" smtClean="0"/>
              <a:t>implementation of recommendations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</a:rPr>
              <a:t>USAID commissioned evaluation: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September/October in Ghana, Ethiopia, Mali</a:t>
            </a:r>
            <a:br>
              <a:rPr lang="en-GB" sz="2400" dirty="0" smtClean="0"/>
            </a:br>
            <a:r>
              <a:rPr lang="en-GB" sz="2400" dirty="0" smtClean="0"/>
              <a:t>March 2016 in Tanzania and Malawi</a:t>
            </a:r>
            <a:br>
              <a:rPr lang="en-GB" sz="2400" dirty="0" smtClean="0"/>
            </a:br>
            <a:r>
              <a:rPr lang="en-GB" sz="2400" dirty="0" smtClean="0"/>
              <a:t>Documentation to be prepared by beginning of August; requests sent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923450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688</TotalTime>
  <Words>852</Words>
  <Application>Microsoft Office PowerPoint</Application>
  <PresentationFormat>On-screen Show (4:3)</PresentationFormat>
  <Paragraphs>111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AfricaRISING_presentation_template_Global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Hoeschle-Zeledon, Irmgard (IITA)</dc:creator>
  <cp:lastModifiedBy>IZeledon</cp:lastModifiedBy>
  <cp:revision>55</cp:revision>
  <cp:lastPrinted>2011-10-06T11:45:23Z</cp:lastPrinted>
  <dcterms:created xsi:type="dcterms:W3CDTF">2015-06-29T15:15:55Z</dcterms:created>
  <dcterms:modified xsi:type="dcterms:W3CDTF">2015-07-13T17:17:19Z</dcterms:modified>
</cp:coreProperties>
</file>